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5" r:id="rId4"/>
    <p:sldId id="269" r:id="rId5"/>
    <p:sldId id="273" r:id="rId6"/>
    <p:sldId id="279" r:id="rId7"/>
    <p:sldId id="278" r:id="rId8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912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1D724C9-F05B-4576-8C31-E2493672500A}" type="datetimeFigureOut">
              <a:rPr lang="fr-CH" smtClean="0"/>
              <a:pPr/>
              <a:t>26.02.2024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D0CD5AC-101C-46D7-B320-FBBCF1E516A2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25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26.02.2024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38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19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43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26. Februar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Fribourg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SERIVCE </a:t>
            </a:r>
            <a:r>
              <a:rPr kumimoji="0" lang="de-DE" sz="8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éGALITé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8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DIVERSITé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INCLUSION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Muriel Besson | Responsable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Welcome PhD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février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2024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2006" y="6288881"/>
            <a:ext cx="621994" cy="55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f-mento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ifr.ch/regar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nifr.ch/go/famill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go/handicap" TargetMode="External"/><Relationship Id="rId2" Type="http://schemas.openxmlformats.org/officeDocument/2006/relationships/hyperlink" Target="mailto:handicap@unifr.ch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egalite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mailto:muriel.besson@unifr.ch" TargetMode="External"/><Relationship Id="rId4" Type="http://schemas.openxmlformats.org/officeDocument/2006/relationships/hyperlink" Target="mailto:egalite@unifr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6 </a:t>
            </a:r>
            <a:r>
              <a:rPr lang="de-CH" dirty="0" err="1"/>
              <a:t>février</a:t>
            </a:r>
            <a:r>
              <a:rPr lang="de-CH" dirty="0"/>
              <a:t> 2024</a:t>
            </a:r>
          </a:p>
          <a:p>
            <a:pPr lvl="1"/>
            <a:r>
              <a:rPr lang="de-CH" dirty="0"/>
              <a:t>Service </a:t>
            </a:r>
            <a:r>
              <a:rPr lang="de-CH" dirty="0" err="1"/>
              <a:t>éGALITé</a:t>
            </a:r>
            <a:r>
              <a:rPr lang="de-CH" dirty="0"/>
              <a:t>, </a:t>
            </a:r>
            <a:r>
              <a:rPr lang="de-CH" dirty="0" err="1"/>
              <a:t>diversité</a:t>
            </a:r>
            <a:r>
              <a:rPr lang="de-CH" dirty="0"/>
              <a:t> et </a:t>
            </a:r>
            <a:r>
              <a:rPr lang="de-CH" dirty="0" err="1"/>
              <a:t>inclusion</a:t>
            </a:r>
            <a:endParaRPr lang="de-CH" dirty="0"/>
          </a:p>
          <a:p>
            <a:pPr lvl="2"/>
            <a:r>
              <a:rPr lang="de-CH" dirty="0" err="1"/>
              <a:t>Informations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doctorant·e·s</a:t>
            </a:r>
            <a:endParaRPr lang="de-CH" dirty="0"/>
          </a:p>
          <a:p>
            <a:pPr lvl="3"/>
            <a:r>
              <a:rPr lang="de-CH" dirty="0"/>
              <a:t>Muriel Besson</a:t>
            </a:r>
          </a:p>
          <a:p>
            <a:pPr lvl="4"/>
            <a:r>
              <a:rPr lang="de-CH" dirty="0"/>
              <a:t>Responsable du Service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/>
              <a:t>Leaky</a:t>
            </a:r>
            <a:r>
              <a:rPr lang="de-CH" sz="2400" dirty="0"/>
              <a:t> </a:t>
            </a:r>
            <a:r>
              <a:rPr lang="de-CH" sz="2400" dirty="0" err="1"/>
              <a:t>pipeline</a:t>
            </a:r>
            <a:endParaRPr lang="de-CH" sz="2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653" y="647700"/>
            <a:ext cx="7785870" cy="56473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Programme de </a:t>
            </a:r>
            <a:r>
              <a:rPr lang="de-CH" sz="2400" dirty="0" err="1"/>
              <a:t>mentorat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80640" y="918573"/>
            <a:ext cx="8459092" cy="5102002"/>
          </a:xfrm>
        </p:spPr>
        <p:txBody>
          <a:bodyPr/>
          <a:lstStyle/>
          <a:p>
            <a:endParaRPr lang="de-CH" sz="2200" b="1" dirty="0">
              <a:solidFill>
                <a:schemeClr val="accent1"/>
              </a:solidFill>
            </a:endParaRP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de-CH" dirty="0"/>
              <a:t>Pour </a:t>
            </a:r>
            <a:r>
              <a:rPr lang="de-CH" dirty="0" err="1"/>
              <a:t>doctorantes</a:t>
            </a:r>
            <a:r>
              <a:rPr lang="de-CH" dirty="0"/>
              <a:t> </a:t>
            </a:r>
            <a:r>
              <a:rPr lang="de-CH" dirty="0" err="1"/>
              <a:t>avancées</a:t>
            </a:r>
            <a:r>
              <a:rPr lang="de-CH" dirty="0"/>
              <a:t> et post-</a:t>
            </a:r>
            <a:r>
              <a:rPr lang="de-CH" dirty="0" err="1"/>
              <a:t>doctorantes</a:t>
            </a:r>
            <a:endParaRPr lang="fr-CH" altLang="fr-FR" dirty="0"/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/>
              <a:t>Programme de coopération hautes écoles uni. de Suisse romande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/>
              <a:t>Mentorat personne à personne (one-to-one) avec </a:t>
            </a:r>
            <a:r>
              <a:rPr lang="fr-CH" altLang="fr-FR" dirty="0" err="1"/>
              <a:t>un·e</a:t>
            </a:r>
            <a:r>
              <a:rPr lang="fr-CH" altLang="fr-FR" dirty="0"/>
              <a:t> </a:t>
            </a:r>
            <a:r>
              <a:rPr lang="fr-CH" altLang="fr-FR" dirty="0" err="1"/>
              <a:t>professeur·e</a:t>
            </a:r>
            <a:r>
              <a:rPr lang="fr-CH" altLang="fr-FR" dirty="0"/>
              <a:t> d’une autre institution</a:t>
            </a:r>
          </a:p>
          <a:p>
            <a:pPr marL="342900" lvl="6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altLang="fr-FR" dirty="0"/>
              <a:t>Rencontres larges et ateliers</a:t>
            </a:r>
          </a:p>
          <a:p>
            <a:pPr lvl="5"/>
            <a:r>
              <a:rPr lang="de-CH" dirty="0">
                <a:sym typeface="Wingdings"/>
              </a:rPr>
              <a:t> </a:t>
            </a:r>
            <a:r>
              <a:rPr lang="de-CH" dirty="0" err="1">
                <a:sym typeface="Wingdings"/>
              </a:rPr>
              <a:t>Objectif</a:t>
            </a:r>
            <a:r>
              <a:rPr lang="de-CH" dirty="0">
                <a:sym typeface="Wingdings"/>
              </a:rPr>
              <a:t> : </a:t>
            </a:r>
            <a:r>
              <a:rPr lang="de-CH" dirty="0" err="1">
                <a:sym typeface="Wingdings"/>
              </a:rPr>
              <a:t>promouvoir</a:t>
            </a:r>
            <a:r>
              <a:rPr lang="de-CH" dirty="0">
                <a:sym typeface="Wingdings"/>
              </a:rPr>
              <a:t> les </a:t>
            </a:r>
            <a:r>
              <a:rPr lang="de-CH" dirty="0" err="1">
                <a:sym typeface="Wingdings"/>
              </a:rPr>
              <a:t>chercheuses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qui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souhaitent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poursuivre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une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carrière</a:t>
            </a:r>
            <a:r>
              <a:rPr lang="de-CH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académique</a:t>
            </a:r>
            <a:endParaRPr lang="de-CH" dirty="0">
              <a:sym typeface="Wingdings"/>
            </a:endParaRPr>
          </a:p>
          <a:p>
            <a:pPr lvl="5"/>
            <a:endParaRPr lang="fr-CH" altLang="fr-FR" dirty="0"/>
          </a:p>
          <a:p>
            <a:r>
              <a:rPr lang="fr-CH" altLang="fr-FR" dirty="0">
                <a:latin typeface="+mn-lt"/>
                <a:cs typeface="+mn-cs"/>
              </a:rPr>
              <a:t>Coordinatrice : Manuela </a:t>
            </a:r>
            <a:r>
              <a:rPr lang="fr-CH" altLang="fr-FR" dirty="0" err="1">
                <a:latin typeface="+mn-lt"/>
                <a:cs typeface="+mn-cs"/>
              </a:rPr>
              <a:t>Schicka</a:t>
            </a:r>
            <a:endParaRPr lang="fr-CH" altLang="fr-FR" dirty="0">
              <a:latin typeface="+mn-lt"/>
              <a:cs typeface="+mn-cs"/>
            </a:endParaRPr>
          </a:p>
          <a:p>
            <a:endParaRPr lang="fr-CH" altLang="fr-FR" b="1" dirty="0">
              <a:solidFill>
                <a:schemeClr val="accent1"/>
              </a:solidFill>
            </a:endParaRPr>
          </a:p>
          <a:p>
            <a:r>
              <a:rPr lang="fr-CH" altLang="fr-FR" b="1" dirty="0">
                <a:solidFill>
                  <a:schemeClr val="accent1"/>
                </a:solidFill>
              </a:rPr>
              <a:t>Informations </a:t>
            </a:r>
          </a:p>
          <a:p>
            <a:pPr lvl="2"/>
            <a:r>
              <a:rPr lang="fr-CH" altLang="fr-FR" dirty="0">
                <a:hlinkClick r:id="rId3"/>
              </a:rPr>
              <a:t>www.unifr.ch/f-mentoring</a:t>
            </a:r>
            <a:r>
              <a:rPr lang="fr-CH" altLang="fr-FR" dirty="0"/>
              <a:t>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82DEE68-EBF0-2607-16B6-152E82D63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0" y="644047"/>
            <a:ext cx="3558670" cy="5490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ACF3D0-FDE2-3532-BA10-139B3501C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679" y="3356468"/>
            <a:ext cx="4766053" cy="2940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Programme </a:t>
            </a:r>
            <a:r>
              <a:rPr lang="de-CH" sz="2400" dirty="0" err="1"/>
              <a:t>d’ateliers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32594" y="1131886"/>
            <a:ext cx="8278812" cy="5146674"/>
          </a:xfrm>
        </p:spPr>
        <p:txBody>
          <a:bodyPr/>
          <a:lstStyle/>
          <a:p>
            <a:pPr marL="342900" lvl="6" indent="-342900">
              <a:buFont typeface="Wingdings" panose="05000000000000000000" pitchFamily="2" charset="2"/>
              <a:buChar char="§"/>
            </a:pPr>
            <a:endParaRPr lang="fr-CH" altLang="fr-FR" dirty="0"/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/>
              <a:t>Coopération des hautes écoles CH romandes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/>
              <a:t>22 ateliers/an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/>
              <a:t>Thèmes :</a:t>
            </a:r>
          </a:p>
          <a:p>
            <a:pPr marL="631825" lvl="2" indent="-271463">
              <a:buFont typeface="Arial" panose="020B0604020202020204" pitchFamily="34" charset="0"/>
              <a:buChar char="•"/>
            </a:pPr>
            <a:r>
              <a:rPr lang="fr-CH" altLang="fr-FR" dirty="0"/>
              <a:t>Planification de carrière</a:t>
            </a:r>
          </a:p>
          <a:p>
            <a:pPr marL="631825" lvl="2" indent="-271463">
              <a:buFont typeface="Arial" panose="020B0604020202020204" pitchFamily="34" charset="0"/>
              <a:buChar char="•"/>
            </a:pPr>
            <a:r>
              <a:rPr lang="fr-CH" altLang="fr-FR" dirty="0"/>
              <a:t>Gestion de projets de recherche</a:t>
            </a:r>
          </a:p>
          <a:p>
            <a:pPr marL="631825" lvl="2" indent="-271463">
              <a:buFont typeface="Arial" panose="020B0604020202020204" pitchFamily="34" charset="0"/>
              <a:buChar char="•"/>
            </a:pPr>
            <a:r>
              <a:rPr lang="fr-CH" altLang="fr-FR" dirty="0"/>
              <a:t>Outils de communication</a:t>
            </a:r>
          </a:p>
          <a:p>
            <a:pPr marL="631825" lvl="2" indent="-271463">
              <a:buFont typeface="Arial" panose="020B0604020202020204" pitchFamily="34" charset="0"/>
              <a:buChar char="•"/>
            </a:pPr>
            <a:r>
              <a:rPr lang="fr-CH" altLang="fr-FR" dirty="0"/>
              <a:t>Développement personnel</a:t>
            </a:r>
          </a:p>
          <a:p>
            <a:pPr marL="360363" lvl="2" indent="-360363"/>
            <a:r>
              <a:rPr lang="fr-CH" altLang="fr-FR" dirty="0"/>
              <a:t>Espace de discussion et d’échange</a:t>
            </a:r>
          </a:p>
          <a:p>
            <a:pPr marL="360363" lvl="2" indent="-360363"/>
            <a:r>
              <a:rPr lang="fr-CH" altLang="fr-FR" dirty="0"/>
              <a:t>3 ateliers tout public</a:t>
            </a:r>
          </a:p>
          <a:p>
            <a:pPr marL="0" lvl="2" indent="0">
              <a:buNone/>
              <a:tabLst>
                <a:tab pos="363538" algn="l"/>
              </a:tabLst>
            </a:pPr>
            <a:r>
              <a:rPr lang="fr-CH" altLang="fr-FR" dirty="0"/>
              <a:t>     1 atelier pour hommes</a:t>
            </a:r>
          </a:p>
          <a:p>
            <a:pPr marL="0" lvl="2" indent="0">
              <a:lnSpc>
                <a:spcPts val="2000"/>
              </a:lnSpc>
              <a:buNone/>
            </a:pPr>
            <a:endParaRPr lang="fr-CH" altLang="fr-FR" dirty="0"/>
          </a:p>
          <a:p>
            <a:pPr marL="0" lvl="2" indent="0">
              <a:buNone/>
            </a:pPr>
            <a:r>
              <a:rPr lang="fr-CH" altLang="fr-FR" dirty="0"/>
              <a:t>Coordinatrice : Manuela </a:t>
            </a:r>
            <a:r>
              <a:rPr lang="fr-CH" altLang="fr-FR" dirty="0" err="1"/>
              <a:t>Schicka</a:t>
            </a:r>
            <a:endParaRPr lang="fr-CH" altLang="fr-FR" dirty="0"/>
          </a:p>
          <a:p>
            <a:pPr marL="0" lvl="2" indent="0">
              <a:lnSpc>
                <a:spcPts val="2000"/>
              </a:lnSpc>
              <a:buNone/>
            </a:pPr>
            <a:endParaRPr lang="fr-CH" altLang="fr-FR" dirty="0"/>
          </a:p>
          <a:p>
            <a:pPr>
              <a:lnSpc>
                <a:spcPct val="90000"/>
              </a:lnSpc>
            </a:pPr>
            <a:r>
              <a:rPr lang="fr-CH" altLang="fr-FR" dirty="0"/>
              <a:t>Informations et inscription </a:t>
            </a:r>
          </a:p>
          <a:p>
            <a:pPr lvl="2"/>
            <a:r>
              <a:rPr lang="fr-CH" altLang="fr-FR" dirty="0">
                <a:hlinkClick r:id="rId2"/>
              </a:rPr>
              <a:t>www.unifr.ch/regard</a:t>
            </a:r>
            <a:r>
              <a:rPr lang="fr-CH" altLang="fr-FR" dirty="0"/>
              <a:t> </a:t>
            </a:r>
          </a:p>
          <a:p>
            <a:pPr lvl="1">
              <a:lnSpc>
                <a:spcPct val="80000"/>
              </a:lnSpc>
              <a:buNone/>
            </a:pPr>
            <a:endParaRPr lang="fr-CH" altLang="fr-FR" dirty="0">
              <a:solidFill>
                <a:schemeClr val="tx1"/>
              </a:solidFill>
            </a:endParaRP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55CBBFB6-6D54-49DE-1267-61CBB74BD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7700"/>
            <a:ext cx="2160240" cy="86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7065E8-4F4D-D1BA-6D2D-AA32D886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146" y="2924944"/>
            <a:ext cx="42621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/>
              <a:t>Conciliation Travail et famille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200" dirty="0"/>
              <a:t>Crèche universitaire  – 50 places </a:t>
            </a:r>
            <a:br>
              <a:rPr lang="fr-CH" dirty="0"/>
            </a:br>
            <a:r>
              <a:rPr lang="fr-CH" b="0" dirty="0"/>
              <a:t>priorité pour les enfants du personnel et des </a:t>
            </a:r>
            <a:r>
              <a:rPr lang="fr-CH" b="0" dirty="0" err="1"/>
              <a:t>étudiant·e·s</a:t>
            </a:r>
            <a:r>
              <a:rPr lang="fr-CH" b="0" dirty="0"/>
              <a:t> de l’</a:t>
            </a:r>
            <a:r>
              <a:rPr lang="fr-CH" b="0" dirty="0" err="1"/>
              <a:t>UniFR</a:t>
            </a:r>
            <a:endParaRPr lang="fr-CH" b="0" dirty="0"/>
          </a:p>
          <a:p>
            <a:endParaRPr lang="fr-CH" dirty="0"/>
          </a:p>
          <a:p>
            <a:r>
              <a:rPr lang="fr-CH" sz="2200" dirty="0"/>
              <a:t>Service de garde d’urgence Chaperon rouge en cas d’enfant(s) malade(s)</a:t>
            </a:r>
          </a:p>
          <a:p>
            <a:r>
              <a:rPr lang="fr-CH" b="0" dirty="0"/>
              <a:t>21 h/an : gratuit pour personnel </a:t>
            </a:r>
            <a:r>
              <a:rPr lang="fr-CH" b="0" dirty="0" err="1"/>
              <a:t>UniFR</a:t>
            </a:r>
            <a:endParaRPr lang="fr-CH" b="0" dirty="0"/>
          </a:p>
          <a:p>
            <a:endParaRPr lang="fr-CH" dirty="0"/>
          </a:p>
          <a:p>
            <a:r>
              <a:rPr lang="fr-CH" sz="2200" b="0" dirty="0"/>
              <a:t>Conditions d’organisation du</a:t>
            </a:r>
            <a:br>
              <a:rPr lang="fr-CH" sz="2200" b="0" dirty="0"/>
            </a:br>
            <a:r>
              <a:rPr lang="fr-CH" sz="2200" b="0" dirty="0"/>
              <a:t>travail et d’engagement flexibles</a:t>
            </a:r>
          </a:p>
          <a:p>
            <a:endParaRPr lang="fr-CH" sz="2200" b="0" dirty="0"/>
          </a:p>
          <a:p>
            <a:r>
              <a:rPr lang="fr-CH" sz="2200" b="0" dirty="0"/>
              <a:t>Proches </a:t>
            </a:r>
            <a:r>
              <a:rPr lang="fr-CH" sz="2200" b="0" dirty="0" err="1"/>
              <a:t>aidant·e·s</a:t>
            </a:r>
            <a:endParaRPr lang="fr-CH" sz="2200" b="0" dirty="0"/>
          </a:p>
          <a:p>
            <a:endParaRPr lang="fr-CH" dirty="0"/>
          </a:p>
          <a:p>
            <a:r>
              <a:rPr lang="fr-CH" sz="2200" dirty="0"/>
              <a:t>Informations sur</a:t>
            </a:r>
          </a:p>
          <a:p>
            <a:r>
              <a:rPr lang="fr-CH" sz="2200" b="0" dirty="0">
                <a:hlinkClick r:id="rId2"/>
              </a:rPr>
              <a:t>www.unifr.ch/go/famille</a:t>
            </a:r>
            <a:endParaRPr lang="fr-CH" sz="22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56" y="3412727"/>
            <a:ext cx="4140200" cy="27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/>
              <a:t>Personnes</a:t>
            </a:r>
            <a:r>
              <a:rPr lang="de-CH" sz="2400" dirty="0"/>
              <a:t> en </a:t>
            </a:r>
            <a:r>
              <a:rPr lang="de-CH" sz="2400" dirty="0" err="1"/>
              <a:t>situation</a:t>
            </a:r>
            <a:r>
              <a:rPr lang="de-CH" sz="2400" dirty="0"/>
              <a:t> de handicap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34182" y="908720"/>
            <a:ext cx="8278812" cy="5146674"/>
          </a:xfrm>
        </p:spPr>
        <p:txBody>
          <a:bodyPr/>
          <a:lstStyle/>
          <a:p>
            <a:r>
              <a:rPr lang="de-DE" altLang="fr-FR" sz="2200" dirty="0"/>
              <a:t>Prise en </a:t>
            </a:r>
            <a:r>
              <a:rPr lang="de-DE" altLang="fr-FR" sz="2200" dirty="0" err="1"/>
              <a:t>considération</a:t>
            </a:r>
            <a:r>
              <a:rPr lang="de-DE" altLang="fr-FR" sz="2200" dirty="0"/>
              <a:t> des </a:t>
            </a:r>
            <a:r>
              <a:rPr lang="de-DE" altLang="fr-FR" sz="2200" dirty="0" err="1"/>
              <a:t>besoins</a:t>
            </a:r>
            <a:r>
              <a:rPr lang="de-DE" altLang="fr-FR" sz="2200" dirty="0"/>
              <a:t> </a:t>
            </a:r>
            <a:r>
              <a:rPr lang="de-DE" altLang="fr-FR" sz="2200" dirty="0" err="1"/>
              <a:t>spécifiques</a:t>
            </a:r>
            <a:endParaRPr lang="fr-CH" altLang="fr-FR" sz="2200" dirty="0"/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altLang="fr-FR" dirty="0" err="1"/>
              <a:t>Étudiant·e·s</a:t>
            </a:r>
            <a:r>
              <a:rPr lang="fr-CH" altLang="fr-FR" dirty="0"/>
              <a:t> et personnel en situation de handicap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fr-CH" dirty="0"/>
              <a:t>Soutien pour questions d’accès aux bâtiments, d'infrastructures ou de compensation </a:t>
            </a:r>
            <a:r>
              <a:rPr lang="fr-CH"/>
              <a:t>des désavantages</a:t>
            </a:r>
            <a:endParaRPr lang="fr-CH" dirty="0"/>
          </a:p>
          <a:p>
            <a:pPr marL="342900" lvl="6" indent="-342900">
              <a:buFont typeface="Wingdings" panose="05000000000000000000" pitchFamily="2" charset="2"/>
              <a:buChar char="§"/>
            </a:pPr>
            <a:endParaRPr lang="fr-CH" altLang="fr-FR" dirty="0"/>
          </a:p>
          <a:p>
            <a:pPr lvl="6">
              <a:buNone/>
            </a:pPr>
            <a:r>
              <a:rPr lang="fr-CH" altLang="fr-FR" dirty="0"/>
              <a:t>Contact : Nathalie Lambert  - </a:t>
            </a:r>
            <a:r>
              <a:rPr lang="fr-CH" altLang="fr-FR" dirty="0">
                <a:hlinkClick r:id="rId2"/>
              </a:rPr>
              <a:t>handicap@unifr.ch</a:t>
            </a:r>
            <a:r>
              <a:rPr lang="fr-CH" altLang="fr-FR" dirty="0"/>
              <a:t> </a:t>
            </a:r>
          </a:p>
          <a:p>
            <a:pPr marL="0" lvl="2" indent="0">
              <a:buNone/>
            </a:pPr>
            <a:endParaRPr lang="fr-CH" altLang="fr-FR" dirty="0"/>
          </a:p>
          <a:p>
            <a:pPr>
              <a:lnSpc>
                <a:spcPct val="90000"/>
              </a:lnSpc>
            </a:pPr>
            <a:r>
              <a:rPr lang="fr-CH" altLang="fr-FR" dirty="0"/>
              <a:t>Informations</a:t>
            </a:r>
          </a:p>
          <a:p>
            <a:pPr lvl="2"/>
            <a:r>
              <a:rPr lang="fr-CH" altLang="fr-FR" dirty="0">
                <a:hlinkClick r:id="rId3"/>
              </a:rPr>
              <a:t>www.unifr.ch/go/handicap</a:t>
            </a:r>
            <a:r>
              <a:rPr lang="fr-CH" altLang="fr-FR" dirty="0"/>
              <a:t> </a:t>
            </a:r>
          </a:p>
          <a:p>
            <a:pPr lvl="1">
              <a:lnSpc>
                <a:spcPct val="80000"/>
              </a:lnSpc>
              <a:buNone/>
            </a:pPr>
            <a:endParaRPr lang="fr-CH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1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/>
              <a:t>Informations et contact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33388" y="908721"/>
            <a:ext cx="8278812" cy="5246018"/>
          </a:xfrm>
        </p:spPr>
        <p:txBody>
          <a:bodyPr/>
          <a:lstStyle/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Bureau 4064 MIS04</a:t>
            </a:r>
          </a:p>
          <a:p>
            <a:pPr lvl="2"/>
            <a:r>
              <a:rPr lang="de-DE" dirty="0">
                <a:hlinkClick r:id="rId3"/>
              </a:rPr>
              <a:t>www.unifr.ch/egalite</a:t>
            </a:r>
            <a:endParaRPr lang="de-DE" dirty="0"/>
          </a:p>
          <a:p>
            <a:pPr lvl="2"/>
            <a:r>
              <a:rPr lang="de-DE" dirty="0">
                <a:hlinkClick r:id="rId4"/>
              </a:rPr>
              <a:t>egalite@unifr.ch</a:t>
            </a:r>
            <a:r>
              <a:rPr lang="de-DE" dirty="0"/>
              <a:t> 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de-DE" dirty="0">
                <a:hlinkClick r:id="rId5"/>
              </a:rPr>
              <a:t>manuela.schicka@unifr.ch</a:t>
            </a:r>
          </a:p>
          <a:p>
            <a:pPr lvl="2"/>
            <a:r>
              <a:rPr lang="de-DE" dirty="0">
                <a:hlinkClick r:id="rId5"/>
              </a:rPr>
              <a:t>muriel.besson@unifr.ch</a:t>
            </a:r>
            <a:endParaRPr lang="de-DE" dirty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4445202" y="3321278"/>
            <a:ext cx="253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b="1" dirty="0">
                <a:solidFill>
                  <a:srgbClr val="FFFFFF"/>
                </a:solidFill>
                <a:latin typeface="HelveticaRounded-Bold"/>
              </a:rPr>
              <a:t>S</a:t>
            </a: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02" y="3240467"/>
            <a:ext cx="4375270" cy="285670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923928" y="4486356"/>
            <a:ext cx="3168352" cy="43204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7C866C4-EBCC-42CD-BBC3-94674B5E2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655261"/>
            <a:ext cx="6012160" cy="25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7705"/>
      </p:ext>
    </p:extLst>
  </p:cSld>
  <p:clrMapOvr>
    <a:masterClrMapping/>
  </p:clrMapOvr>
</p:sld>
</file>

<file path=ppt/theme/theme1.xml><?xml version="1.0" encoding="utf-8"?>
<a:theme xmlns:a="http://schemas.openxmlformats.org/drawingml/2006/main" name="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UNIFR_PPT_Template_Admin</Template>
  <TotalTime>0</TotalTime>
  <Words>306</Words>
  <Application>Microsoft Office PowerPoint</Application>
  <PresentationFormat>On-screen Show (4:3)</PresentationFormat>
  <Paragraphs>75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HelveticaRounded-Bold</vt:lpstr>
      <vt:lpstr>Wingdings</vt:lpstr>
      <vt:lpstr>UNIFR_PPT_Template_Admin</vt:lpstr>
      <vt:lpstr>PowerPoint Presentation</vt:lpstr>
      <vt:lpstr>Leaky pipeline</vt:lpstr>
      <vt:lpstr>Programme de mentorat</vt:lpstr>
      <vt:lpstr>Programme d’ateliers</vt:lpstr>
      <vt:lpstr>Conciliation Travail et famille</vt:lpstr>
      <vt:lpstr>Personnes en situation de handicap</vt:lpstr>
      <vt:lpstr>Informations et contact</vt:lpstr>
    </vt:vector>
  </TitlesOfParts>
  <Company>UNIFR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BESSON Muriel</dc:creator>
  <cp:lastModifiedBy>ANDEXLINGER Mirjam</cp:lastModifiedBy>
  <cp:revision>124</cp:revision>
  <cp:lastPrinted>2015-11-16T16:50:27Z</cp:lastPrinted>
  <dcterms:created xsi:type="dcterms:W3CDTF">2015-11-15T17:40:59Z</dcterms:created>
  <dcterms:modified xsi:type="dcterms:W3CDTF">2024-02-26T10:21:39Z</dcterms:modified>
</cp:coreProperties>
</file>